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CA540-D424-4A5B-827C-253FE021D088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84779-7915-4FF9-8B70-FA600A56D82B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1907704" y="1412776"/>
            <a:ext cx="5904656" cy="6463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  <a:cs typeface="Arial" charset="0"/>
              </a:rPr>
              <a:t>Tasa de variación de la productividad laboral en las MIPYMES apoyadas</a:t>
            </a:r>
            <a:endParaRPr lang="es-ES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2610778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solidFill>
                  <a:prstClr val="black"/>
                </a:solidFill>
              </a:rPr>
              <a:t>Mide la variación que presenta la productividad laboral de las MIPYMES apoyadas con recursos del Fondo Nacional Emprendedor.</a:t>
            </a:r>
          </a:p>
          <a:p>
            <a:pPr algn="just"/>
            <a:r>
              <a:rPr lang="es-MX" dirty="0">
                <a:solidFill>
                  <a:prstClr val="black"/>
                </a:solidFill>
              </a:rPr>
              <a:t>La productividad laboral mide la relación entre la cantidad producida y el número de trabajadores que se requieren para producirla.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788024" y="2132856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pic>
        <p:nvPicPr>
          <p:cNvPr id="11" name="Picture 10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2717477"/>
            <a:ext cx="1359595" cy="135959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9512" y="170080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Componente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835696" y="4509120"/>
          <a:ext cx="6192687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3096343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Productividad laboral de las MIPYMES apoyadas en el año 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Productividad laboral de las MIPYMES en el año t-1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Anual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763688" y="414908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323528" y="3181032"/>
            <a:ext cx="8784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b="1" dirty="0">
              <a:solidFill>
                <a:prstClr val="black"/>
              </a:solidFill>
            </a:endParaRPr>
          </a:p>
          <a:p>
            <a:endParaRPr lang="es-MX" b="1" dirty="0">
              <a:solidFill>
                <a:prstClr val="black"/>
              </a:solidFill>
            </a:endParaRPr>
          </a:p>
          <a:p>
            <a:endParaRPr lang="es-MX" b="1" dirty="0">
              <a:solidFill>
                <a:prstClr val="black"/>
              </a:solidFill>
            </a:endParaRPr>
          </a:p>
          <a:p>
            <a:endParaRPr lang="es-MX" b="1" dirty="0">
              <a:solidFill>
                <a:prstClr val="black"/>
              </a:solidFill>
            </a:endParaRPr>
          </a:p>
          <a:p>
            <a:endParaRPr lang="es-MX" b="1" dirty="0">
              <a:solidFill>
                <a:prstClr val="black"/>
              </a:solidFill>
            </a:endParaRPr>
          </a:p>
          <a:p>
            <a:endParaRPr lang="es-MX" b="1" dirty="0">
              <a:solidFill>
                <a:prstClr val="black"/>
              </a:solidFill>
            </a:endParaRPr>
          </a:p>
          <a:p>
            <a:endParaRPr lang="es-MX" b="1" dirty="0">
              <a:solidFill>
                <a:prstClr val="black"/>
              </a:solidFill>
            </a:endParaRPr>
          </a:p>
          <a:p>
            <a:r>
              <a:rPr lang="es-MX" b="1" dirty="0" smtClean="0">
                <a:solidFill>
                  <a:prstClr val="black"/>
                </a:solidFill>
              </a:rPr>
              <a:t>Medios </a:t>
            </a:r>
            <a:r>
              <a:rPr lang="es-MX" b="1" dirty="0">
                <a:solidFill>
                  <a:prstClr val="black"/>
                </a:solidFill>
              </a:rPr>
              <a:t>de verificación</a:t>
            </a:r>
          </a:p>
          <a:p>
            <a:endParaRPr lang="es-MX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MX" b="1" dirty="0">
                <a:solidFill>
                  <a:prstClr val="black"/>
                </a:solidFill>
              </a:rPr>
              <a:t> </a:t>
            </a:r>
            <a:r>
              <a:rPr lang="es-MX" dirty="0">
                <a:solidFill>
                  <a:prstClr val="black"/>
                </a:solidFill>
              </a:rPr>
              <a:t>Informes finales de los proyectos </a:t>
            </a:r>
            <a:r>
              <a:rPr lang="es-MX" dirty="0" smtClean="0">
                <a:solidFill>
                  <a:prstClr val="black"/>
                </a:solidFill>
              </a:rPr>
              <a:t>apoyados</a:t>
            </a:r>
          </a:p>
          <a:p>
            <a:r>
              <a:rPr lang="es-MX" dirty="0" smtClean="0">
                <a:solidFill>
                  <a:prstClr val="black"/>
                </a:solidFill>
              </a:rPr>
              <a:t>La relación de proyectos apoyados de la convocatoria 4.2 se encuentra disponible en el link: </a:t>
            </a:r>
          </a:p>
          <a:p>
            <a:r>
              <a:rPr lang="es-MX" smtClean="0">
                <a:solidFill>
                  <a:prstClr val="black"/>
                </a:solidFill>
              </a:rPr>
              <a:t>https://inadem-ntfg9dkg301jobi1zkue.netdna-ssl.com/wp-content/uploads/2016/08/cat_cuatro_4_2-1.pdf</a:t>
            </a:r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4" name="13 CuadroTexto"/>
          <p:cNvSpPr txBox="1"/>
          <p:nvPr/>
        </p:nvSpPr>
        <p:spPr>
          <a:xfrm>
            <a:off x="251520" y="3563724"/>
            <a:ext cx="8667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b="1">
                <a:solidFill>
                  <a:srgbClr val="196E6E"/>
                </a:solidFill>
                <a:latin typeface="Arial Rounded MT Bold" pitchFamily="34" charset="0"/>
              </a:defRPr>
            </a:lvl1pPr>
          </a:lstStyle>
          <a:p>
            <a:pPr marL="285750" indent="-285750" algn="just">
              <a:buFontTx/>
              <a:buBlip>
                <a:blip r:embed="rId4"/>
              </a:buBlip>
            </a:pPr>
            <a:r>
              <a:rPr lang="es-MX" b="0" dirty="0" smtClean="0">
                <a:solidFill>
                  <a:prstClr val="black"/>
                </a:solidFill>
                <a:latin typeface="Calibri"/>
              </a:rPr>
              <a:t>Fórmula de medición de la tasa de variación de la Productividad Laboral:</a:t>
            </a:r>
            <a:endParaRPr lang="es-MX" b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4054202"/>
            <a:ext cx="4419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6 Rectángulo"/>
          <p:cNvSpPr/>
          <p:nvPr/>
        </p:nvSpPr>
        <p:spPr>
          <a:xfrm>
            <a:off x="827584" y="1340768"/>
            <a:ext cx="7920880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2015 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27583" y="1700808"/>
          <a:ext cx="7848873" cy="15290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50770"/>
                <a:gridCol w="1950770"/>
                <a:gridCol w="394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programada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Avance diciembre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Observaciones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9%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13%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Los resultados se basan en un total de 6,522 MIPYMES apoyadas a través de la convocatoria 4.2 que reportan en su respectivo informe final, un incremento del 13% en su indicador de Productividad Laboral.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180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4</cp:revision>
  <dcterms:created xsi:type="dcterms:W3CDTF">2015-09-21T17:03:07Z</dcterms:created>
  <dcterms:modified xsi:type="dcterms:W3CDTF">2016-10-18T03:54:38Z</dcterms:modified>
</cp:coreProperties>
</file>